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ink/ink1.xml" ContentType="application/inkml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22"/>
  </p:handoutMasterIdLst>
  <p:sldIdLst>
    <p:sldId id="294" r:id="rId3"/>
    <p:sldId id="295" r:id="rId4"/>
    <p:sldId id="296" r:id="rId6"/>
    <p:sldId id="297" r:id="rId7"/>
    <p:sldId id="298" r:id="rId8"/>
    <p:sldId id="299" r:id="rId9"/>
    <p:sldId id="301" r:id="rId10"/>
    <p:sldId id="313" r:id="rId11"/>
    <p:sldId id="271" r:id="rId12"/>
    <p:sldId id="314" r:id="rId13"/>
    <p:sldId id="273" r:id="rId14"/>
    <p:sldId id="274" r:id="rId15"/>
    <p:sldId id="275" r:id="rId16"/>
    <p:sldId id="308" r:id="rId17"/>
    <p:sldId id="307" r:id="rId18"/>
    <p:sldId id="309" r:id="rId19"/>
    <p:sldId id="310" r:id="rId20"/>
    <p:sldId id="311" r:id="rId21"/>
  </p:sldIdLst>
  <p:sldSz cx="9144000" cy="6858000" type="screen4x3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68" autoAdjust="0"/>
  </p:normalViewPr>
  <p:slideViewPr>
    <p:cSldViewPr>
      <p:cViewPr>
        <p:scale>
          <a:sx n="70" d="100"/>
          <a:sy n="70" d="100"/>
        </p:scale>
        <p:origin x="1386" y="-12"/>
      </p:cViewPr>
      <p:guideLst>
        <p:guide orient="horz" pos="2160"/>
        <p:guide pos="287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669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EDAFF5FF-18D4-455C-8CA8-5F344A5A182F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EA671E73-E6AF-45AA-98F9-53E44DA082A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F" type="integer" max="1023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F" name="resolution" value="2.84167" units="1/cm"/>
        </inkml:channelProperties>
      </inkml:inkSource>
      <inkml:timestamp xml:id="ts0" timeString="2021-05-06T22:37:00"/>
    </inkml:context>
    <inkml:brush xml:id="br0">
      <inkml:brushProperty name="width" value="0.05" units="cm"/>
      <inkml:brushProperty name="height" value="0.05" units="cm"/>
      <inkml:brushProperty name="color" value="#000000"/>
    </inkml:brush>
  </inkml:definitions>
  <inkml:trace contextRef="#ctx0" brushRef="#br0">1 30 656,'0'0'1091,"0"0"-1819,0 0 437,0 0 387,0 0 99,0 0-208,0 0-36,0 0 421,0 0 875,563-30-6376,-540 30 7791,-22 0-2713,-1 0-538</inkml:trace>
</inkml:ink>
</file>

<file path=ppt/media/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4913" y="704850"/>
            <a:ext cx="4692650" cy="3519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Quiz questions 2-6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42340">
              <a:defRPr/>
            </a:pPr>
            <a:r>
              <a:rPr lang="en-US" dirty="0"/>
              <a:t>Quiz questions 7-10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Quiz q1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Quiz q1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IC 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.m4a"/><Relationship Id="rId2" Type="http://schemas.openxmlformats.org/officeDocument/2006/relationships/audio" Target="../media/media1.m4a"/><Relationship Id="rId1" Type="http://schemas.openxmlformats.org/officeDocument/2006/relationships/hyperlink" Target="http://www.geeksforgeeks.org/dynamic-programming-set-10-0-1-knapsack-problem/" TargetMode="Externa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0.m4a"/><Relationship Id="rId2" Type="http://schemas.openxmlformats.org/officeDocument/2006/relationships/audio" Target="../media/media10.m4a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2.m4a"/><Relationship Id="rId2" Type="http://schemas.openxmlformats.org/officeDocument/2006/relationships/audio" Target="../media/media12.m4a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3.m4a"/><Relationship Id="rId2" Type="http://schemas.openxmlformats.org/officeDocument/2006/relationships/audio" Target="../media/media13.m4a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16.m4a"/><Relationship Id="rId3" Type="http://schemas.openxmlformats.org/officeDocument/2006/relationships/audio" Target="../media/media16.m4a"/><Relationship Id="rId2" Type="http://schemas.openxmlformats.org/officeDocument/2006/relationships/image" Target="../media/image5.png"/><Relationship Id="rId1" Type="http://schemas.openxmlformats.org/officeDocument/2006/relationships/customXml" Target="../ink/ink1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675" y="23812"/>
            <a:ext cx="8229600" cy="792162"/>
          </a:xfrm>
        </p:spPr>
        <p:txBody>
          <a:bodyPr/>
          <a:lstStyle/>
          <a:p>
            <a:r>
              <a:rPr lang="en-US" dirty="0"/>
              <a:t>Knapsack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75" y="815974"/>
            <a:ext cx="8229600" cy="5508626"/>
          </a:xfrm>
        </p:spPr>
        <p:txBody>
          <a:bodyPr>
            <a:normAutofit/>
          </a:bodyPr>
          <a:lstStyle/>
          <a:p>
            <a:r>
              <a:rPr lang="en-US" dirty="0"/>
              <a:t>Consider the problem of filling a container (traditionally called a knapsack) with the highest value of goods you can carry.  </a:t>
            </a:r>
            <a:endParaRPr lang="en-US" dirty="0"/>
          </a:p>
          <a:p>
            <a:pPr lvl="1"/>
            <a:r>
              <a:rPr lang="en-US" dirty="0"/>
              <a:t>Traditionally, the value is measured in dollars and the capacity of the knapsack is measured in weight.  </a:t>
            </a:r>
            <a:endParaRPr lang="en-US" dirty="0"/>
          </a:p>
          <a:p>
            <a:pPr lvl="1"/>
            <a:r>
              <a:rPr lang="en-US" dirty="0"/>
              <a:t>This is a very clear analog of many, many problems of optimal selection of a subset of items.</a:t>
            </a:r>
            <a:endParaRPr lang="en-US" dirty="0"/>
          </a:p>
          <a:p>
            <a:r>
              <a:rPr lang="en-US" u="sng" dirty="0">
                <a:hlinkClick r:id="rId1"/>
              </a:rPr>
              <a:t>http://www.geeksforgeeks.org/dynamic-programming-set-10-0-1-knapsack-problem/</a:t>
            </a:r>
            <a:endParaRPr lang="en-US" u="sng" dirty="0"/>
          </a:p>
          <a:p>
            <a:r>
              <a:rPr lang="en-US" dirty="0"/>
              <a:t>There are various forms of the knapsack problem.</a:t>
            </a:r>
            <a:endParaRPr lang="en-US" dirty="0"/>
          </a:p>
          <a:p>
            <a:pPr lvl="1"/>
            <a:r>
              <a:rPr lang="en-US" dirty="0"/>
              <a:t>Some solvable by a greedy algorithm, others not</a:t>
            </a:r>
            <a:endParaRPr lang="en-US" dirty="0"/>
          </a:p>
          <a:p>
            <a:endParaRPr lang="en-US" dirty="0"/>
          </a:p>
        </p:txBody>
      </p:sp>
      <p:sp>
        <p:nvSpPr>
          <p:cNvPr id="5" name="Ink 4"/>
          <p:cNvSpPr/>
          <p:nvPr/>
        </p:nvSpPr>
        <p:spPr bwMode="auto">
          <a:xfrm>
            <a:off x="342000" y="302760"/>
            <a:ext cx="6733800" cy="584568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276"/>
    </mc:Choice>
    <mc:Fallback>
      <p:transition spd="slow" advTm="842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25"/>
            <a:ext cx="8229600" cy="792162"/>
          </a:xfrm>
        </p:spPr>
        <p:txBody>
          <a:bodyPr/>
          <a:lstStyle/>
          <a:p>
            <a:r>
              <a:rPr lang="en-US" dirty="0"/>
              <a:t>Prefix-free Code and Full Binary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01687"/>
            <a:ext cx="8229600" cy="1331913"/>
          </a:xfrm>
        </p:spPr>
        <p:txBody>
          <a:bodyPr/>
          <a:lstStyle/>
          <a:p>
            <a:r>
              <a:rPr lang="en-US" dirty="0"/>
              <a:t>For a prefix-free code, every non-leaf node has two children.  This makes it a “full binary tree”.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75" y="1905000"/>
            <a:ext cx="7829550" cy="310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Ink 4"/>
          <p:cNvSpPr/>
          <p:nvPr/>
        </p:nvSpPr>
        <p:spPr bwMode="auto">
          <a:xfrm>
            <a:off x="669600" y="3149640"/>
            <a:ext cx="6155280" cy="280728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651"/>
    </mc:Choice>
    <mc:Fallback>
      <p:transition spd="slow" advTm="142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the Huffman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Bottom up.</a:t>
            </a:r>
            <a:endParaRPr lang="en-US" dirty="0"/>
          </a:p>
          <a:p>
            <a:r>
              <a:rPr lang="en-US" dirty="0"/>
              <a:t>Take two smallest nodes, add their frequencies together, make a new node with these two as children</a:t>
            </a:r>
            <a:endParaRPr lang="en-US" dirty="0"/>
          </a:p>
          <a:p>
            <a:r>
              <a:rPr lang="en-US" dirty="0"/>
              <a:t>Do Huffman building algorithm again with the new internal node in place of its children.</a:t>
            </a: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2062440" y="2198880"/>
            <a:ext cx="5806440" cy="104148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36"/>
    </mc:Choice>
    <mc:Fallback>
      <p:transition spd="slow" advTm="52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0318"/>
            <a:ext cx="2438400" cy="792162"/>
          </a:xfrm>
        </p:spPr>
        <p:txBody>
          <a:bodyPr>
            <a:normAutofit fontScale="90000"/>
          </a:bodyPr>
          <a:lstStyle/>
          <a:p>
            <a:r>
              <a:rPr lang="en-US" dirty="0"/>
              <a:t>Building a Huffman Tree in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From Wikipedia</a:t>
            </a:r>
            <a:endParaRPr lang="en-US" dirty="0"/>
          </a:p>
        </p:txBody>
      </p:sp>
      <p:pic>
        <p:nvPicPr>
          <p:cNvPr id="6147" name="Picture 3" descr="C:\Users\steinmi\Documents\20155-Sp15\ICS340\Diagrams\HuffmanCodeAlg - Huffman coding - Wikipedia, the free encyclopedia_files\220px-HuffmanCodeAlg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82627"/>
            <a:ext cx="4419600" cy="6770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Ink 4"/>
          <p:cNvSpPr/>
          <p:nvPr/>
        </p:nvSpPr>
        <p:spPr bwMode="auto">
          <a:xfrm>
            <a:off x="303480" y="156240"/>
            <a:ext cx="7331760" cy="618552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121"/>
    </mc:Choice>
    <mc:Fallback>
      <p:transition spd="slow" advTm="1811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Huffman-building </a:t>
            </a:r>
            <a:r>
              <a:rPr lang="en-US" dirty="0" err="1"/>
              <a:t>Pseudocode</a:t>
            </a:r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2177256"/>
            <a:ext cx="7010400" cy="306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544"/>
    </mc:Choice>
    <mc:Fallback>
      <p:transition spd="slow" advTm="875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Huffman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we can build a tree like this, but is the greedy algorithm optimal?  Must show</a:t>
            </a:r>
            <a:endParaRPr lang="en-US" dirty="0"/>
          </a:p>
          <a:p>
            <a:pPr lvl="1"/>
            <a:r>
              <a:rPr lang="en-US" dirty="0"/>
              <a:t>Greedy Choice property</a:t>
            </a:r>
            <a:endParaRPr lang="en-US" dirty="0"/>
          </a:p>
          <a:p>
            <a:pPr lvl="1"/>
            <a:r>
              <a:rPr lang="en-US" dirty="0"/>
              <a:t>Optimal substructure property</a:t>
            </a:r>
            <a:endParaRPr lang="en-US" dirty="0"/>
          </a:p>
          <a:p>
            <a:r>
              <a:rPr lang="en-US" dirty="0"/>
              <a:t>Theorem:  The Huffman Coding algorithm shown produces an optimal prefix code.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813"/>
    </mc:Choice>
    <mc:Fallback>
      <p:transition spd="slow" advTm="498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Huffman Code – Greedy Choice Property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Lemma:  Let </a:t>
            </a:r>
            <a:r>
              <a:rPr lang="en-US" i="1" dirty="0"/>
              <a:t>C</a:t>
            </a:r>
            <a:r>
              <a:rPr lang="en-US" dirty="0"/>
              <a:t> be an alphabet in which each character </a:t>
            </a:r>
            <a:r>
              <a:rPr lang="en-US" i="1" dirty="0" err="1"/>
              <a:t>c</a:t>
            </a:r>
            <a:r>
              <a:rPr lang="en-US" dirty="0" err="1">
                <a:sym typeface="Symbol" panose="05050102010706020507" pitchFamily="18" charset="2"/>
              </a:rPr>
              <a:t></a:t>
            </a:r>
            <a:r>
              <a:rPr lang="en-US" i="1" dirty="0" err="1">
                <a:sym typeface="Symbol" panose="05050102010706020507" pitchFamily="18" charset="2"/>
              </a:rPr>
              <a:t>C</a:t>
            </a:r>
            <a:r>
              <a:rPr lang="en-US" dirty="0">
                <a:sym typeface="Symbol" panose="05050102010706020507" pitchFamily="18" charset="2"/>
              </a:rPr>
              <a:t> has frequency </a:t>
            </a:r>
            <a:r>
              <a:rPr lang="en-US" i="1" dirty="0">
                <a:sym typeface="Symbol" panose="05050102010706020507" pitchFamily="18" charset="2"/>
              </a:rPr>
              <a:t>f</a:t>
            </a:r>
            <a:r>
              <a:rPr lang="en-US" dirty="0">
                <a:sym typeface="Symbol" panose="05050102010706020507" pitchFamily="18" charset="2"/>
              </a:rPr>
              <a:t>[</a:t>
            </a:r>
            <a:r>
              <a:rPr lang="en-US" i="1" dirty="0">
                <a:sym typeface="Symbol" panose="05050102010706020507" pitchFamily="18" charset="2"/>
              </a:rPr>
              <a:t>c</a:t>
            </a:r>
            <a:r>
              <a:rPr lang="en-US" dirty="0">
                <a:sym typeface="Symbol" panose="05050102010706020507" pitchFamily="18" charset="2"/>
              </a:rPr>
              <a:t>].  Let 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dirty="0">
                <a:sym typeface="Symbol" panose="05050102010706020507" pitchFamily="18" charset="2"/>
              </a:rPr>
              <a:t> and </a:t>
            </a:r>
            <a:r>
              <a:rPr lang="en-US" i="1" dirty="0">
                <a:sym typeface="Symbol" panose="05050102010706020507" pitchFamily="18" charset="2"/>
              </a:rPr>
              <a:t>y</a:t>
            </a:r>
            <a:r>
              <a:rPr lang="en-US" dirty="0">
                <a:sym typeface="Symbol" panose="05050102010706020507" pitchFamily="18" charset="2"/>
              </a:rPr>
              <a:t> be the two characters in </a:t>
            </a:r>
            <a:r>
              <a:rPr lang="en-US" i="1" dirty="0">
                <a:sym typeface="Symbol" panose="05050102010706020507" pitchFamily="18" charset="2"/>
              </a:rPr>
              <a:t>C</a:t>
            </a:r>
            <a:r>
              <a:rPr lang="en-US" dirty="0">
                <a:sym typeface="Symbol" panose="05050102010706020507" pitchFamily="18" charset="2"/>
              </a:rPr>
              <a:t> having the lowest frequencies.  Then there exists an optimal prefix code for </a:t>
            </a:r>
            <a:r>
              <a:rPr lang="en-US" i="1" dirty="0">
                <a:sym typeface="Symbol" panose="05050102010706020507" pitchFamily="18" charset="2"/>
              </a:rPr>
              <a:t>C</a:t>
            </a:r>
            <a:r>
              <a:rPr lang="en-US" dirty="0">
                <a:sym typeface="Symbol" panose="05050102010706020507" pitchFamily="18" charset="2"/>
              </a:rPr>
              <a:t> in which the </a:t>
            </a:r>
            <a:r>
              <a:rPr lang="en-US" dirty="0" err="1">
                <a:sym typeface="Symbol" panose="05050102010706020507" pitchFamily="18" charset="2"/>
              </a:rPr>
              <a:t>codewords</a:t>
            </a:r>
            <a:r>
              <a:rPr lang="en-US" dirty="0">
                <a:sym typeface="Symbol" panose="05050102010706020507" pitchFamily="18" charset="2"/>
              </a:rPr>
              <a:t> for 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dirty="0">
                <a:sym typeface="Symbol" panose="05050102010706020507" pitchFamily="18" charset="2"/>
              </a:rPr>
              <a:t> and </a:t>
            </a:r>
            <a:r>
              <a:rPr lang="en-US" i="1" dirty="0">
                <a:sym typeface="Symbol" panose="05050102010706020507" pitchFamily="18" charset="2"/>
              </a:rPr>
              <a:t>y</a:t>
            </a:r>
            <a:r>
              <a:rPr lang="en-US" dirty="0">
                <a:sym typeface="Symbol" panose="05050102010706020507" pitchFamily="18" charset="2"/>
              </a:rPr>
              <a:t> have the same length and differ only in the last bit.  </a:t>
            </a:r>
            <a:endParaRPr lang="en-US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In other words, making the greedy choice of combining the two lowest frequency characters permits </a:t>
            </a:r>
            <a:r>
              <a:rPr lang="en-US" u="sng" dirty="0">
                <a:sym typeface="Symbol" panose="05050102010706020507" pitchFamily="18" charset="2"/>
              </a:rPr>
              <a:t>an</a:t>
            </a:r>
            <a:r>
              <a:rPr lang="en-US" dirty="0">
                <a:sym typeface="Symbol" panose="05050102010706020507" pitchFamily="18" charset="2"/>
              </a:rPr>
              <a:t> optimal solution.</a:t>
            </a:r>
            <a:endParaRPr lang="en-US" dirty="0">
              <a:sym typeface="Symbol" panose="05050102010706020507" pitchFamily="18" charset="2"/>
            </a:endParaRPr>
          </a:p>
        </p:txBody>
      </p:sp>
      <p:sp>
        <p:nvSpPr>
          <p:cNvPr id="4" name="Ink 3"/>
          <p:cNvSpPr/>
          <p:nvPr/>
        </p:nvSpPr>
        <p:spPr bwMode="auto">
          <a:xfrm>
            <a:off x="950760" y="1702080"/>
            <a:ext cx="938520" cy="2556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04"/>
    </mc:Choice>
    <mc:Fallback>
      <p:transition spd="slow" advTm="54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92162"/>
          </a:xfrm>
        </p:spPr>
        <p:txBody>
          <a:bodyPr/>
          <a:lstStyle/>
          <a:p>
            <a:r>
              <a:rPr lang="en-US" dirty="0"/>
              <a:t>Huffman Greedy Choice Proof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638800"/>
          </a:xfrm>
        </p:spPr>
        <p:txBody>
          <a:bodyPr>
            <a:normAutofit/>
          </a:bodyPr>
          <a:lstStyle/>
          <a:p>
            <a:r>
              <a:rPr lang="en-US" dirty="0"/>
              <a:t>Suppose that</a:t>
            </a:r>
            <a:r>
              <a:rPr lang="en-US" i="1" dirty="0"/>
              <a:t> b </a:t>
            </a:r>
            <a:r>
              <a:rPr lang="en-US" dirty="0"/>
              <a:t>and </a:t>
            </a:r>
            <a:r>
              <a:rPr lang="en-US" i="1" dirty="0"/>
              <a:t>c</a:t>
            </a:r>
            <a:r>
              <a:rPr lang="en-US" dirty="0"/>
              <a:t> are two characters that are sibling leaves of maximum depth.</a:t>
            </a:r>
            <a:endParaRPr lang="en-US" dirty="0"/>
          </a:p>
          <a:p>
            <a:pPr lvl="1"/>
            <a:r>
              <a:rPr lang="en-US" dirty="0"/>
              <a:t>There must be such a </a:t>
            </a:r>
            <a:r>
              <a:rPr lang="en-US" i="1" dirty="0"/>
              <a:t>b</a:t>
            </a:r>
            <a:r>
              <a:rPr lang="en-US" dirty="0"/>
              <a:t> and </a:t>
            </a:r>
            <a:r>
              <a:rPr lang="en-US" i="1" dirty="0"/>
              <a:t>c</a:t>
            </a:r>
            <a:r>
              <a:rPr lang="en-US" dirty="0"/>
              <a:t>, if there were not we could just move the one character up a level.</a:t>
            </a:r>
            <a:endParaRPr lang="en-US" dirty="0"/>
          </a:p>
          <a:p>
            <a:r>
              <a:rPr lang="en-US" dirty="0"/>
              <a:t>Since </a:t>
            </a:r>
            <a:r>
              <a:rPr lang="en-US" i="1" dirty="0"/>
              <a:t>x</a:t>
            </a:r>
            <a:r>
              <a:rPr lang="en-US" dirty="0"/>
              <a:t> and </a:t>
            </a:r>
            <a:r>
              <a:rPr lang="en-US" i="1" dirty="0"/>
              <a:t>y</a:t>
            </a:r>
            <a:r>
              <a:rPr lang="en-US" dirty="0"/>
              <a:t> are the two lowest frequency characters, we can swap </a:t>
            </a:r>
            <a:r>
              <a:rPr lang="en-US" i="1" dirty="0"/>
              <a:t>b</a:t>
            </a:r>
            <a:r>
              <a:rPr lang="en-US" dirty="0"/>
              <a:t> with</a:t>
            </a:r>
            <a:r>
              <a:rPr lang="en-US" i="1" dirty="0"/>
              <a:t> x </a:t>
            </a:r>
            <a:r>
              <a:rPr lang="en-US" dirty="0"/>
              <a:t>without increasing the cost of the tree</a:t>
            </a:r>
            <a:endParaRPr lang="en-US" dirty="0"/>
          </a:p>
          <a:p>
            <a:pPr lvl="1"/>
            <a:r>
              <a:rPr lang="en-US" i="1" dirty="0"/>
              <a:t>x</a:t>
            </a:r>
            <a:r>
              <a:rPr lang="en-US" dirty="0"/>
              <a:t> had to be at the same or lesser depth as </a:t>
            </a:r>
            <a:r>
              <a:rPr lang="en-US" i="1" dirty="0"/>
              <a:t>b</a:t>
            </a:r>
            <a:endParaRPr lang="en-US" i="1" dirty="0"/>
          </a:p>
          <a:p>
            <a:r>
              <a:rPr lang="en-US" dirty="0"/>
              <a:t>Similarly we can swap </a:t>
            </a:r>
            <a:r>
              <a:rPr lang="en-US" i="1" dirty="0"/>
              <a:t>c</a:t>
            </a:r>
            <a:r>
              <a:rPr lang="en-US" dirty="0"/>
              <a:t> with </a:t>
            </a:r>
            <a:r>
              <a:rPr lang="en-US" i="1" dirty="0"/>
              <a:t>y</a:t>
            </a:r>
            <a:endParaRPr lang="en-US" i="1" dirty="0"/>
          </a:p>
          <a:p>
            <a:r>
              <a:rPr lang="en-US" dirty="0"/>
              <a:t>So </a:t>
            </a:r>
            <a:r>
              <a:rPr lang="en-US" u="sng" dirty="0"/>
              <a:t>some</a:t>
            </a:r>
            <a:r>
              <a:rPr lang="en-US" dirty="0"/>
              <a:t> optimal tree has the two lowest-frequency characters as sibling leaves of maximal depth</a:t>
            </a:r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1" p14:bwMode="auto">
            <p14:nvContentPartPr>
              <p14:cNvPr id="4" name="Ink 3"/>
              <p14:cNvContentPartPr/>
              <p14:nvPr/>
            </p14:nvContentPartPr>
            <p14:xfrm>
              <a:off x="1731332" y="3093229"/>
              <a:ext cx="211680" cy="11160"/>
            </p14:xfrm>
          </p:contentPart>
        </mc:Choice>
        <mc:Fallback xmlns="">
          <p:pic>
            <p:nvPicPr>
              <p:cNvPr id="4" name="Ink 3"/>
            </p:nvPicPr>
            <p:blipFill>
              <a:blip r:embed="rId2"/>
            </p:blipFill>
            <p:spPr>
              <a:xfrm>
                <a:off x="1731332" y="3093229"/>
                <a:ext cx="211680" cy="11160"/>
              </a:xfrm>
              <a:prstGeom prst="rect"/>
            </p:spPr>
          </p:pic>
        </mc:Fallback>
      </mc:AlternateContent>
      <p:sp>
        <p:nvSpPr>
          <p:cNvPr id="6" name="Ink 5"/>
          <p:cNvSpPr/>
          <p:nvPr/>
        </p:nvSpPr>
        <p:spPr bwMode="auto">
          <a:xfrm>
            <a:off x="2739600" y="588240"/>
            <a:ext cx="6105600" cy="442836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840"/>
    </mc:Choice>
    <mc:Fallback>
      <p:transition spd="slow" advTm="130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Huffman Codes – Optimal Substructure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Lemma:  Let </a:t>
            </a:r>
            <a:r>
              <a:rPr lang="en-US" i="1" dirty="0"/>
              <a:t>T</a:t>
            </a:r>
            <a:r>
              <a:rPr lang="en-US" dirty="0"/>
              <a:t> be a full binary tree representing an optimal prefix code over an alphabet </a:t>
            </a:r>
            <a:r>
              <a:rPr lang="en-US" i="1" dirty="0"/>
              <a:t>C</a:t>
            </a:r>
            <a:r>
              <a:rPr lang="en-US" dirty="0"/>
              <a:t>, where frequency </a:t>
            </a:r>
            <a:r>
              <a:rPr lang="en-US" i="1" dirty="0"/>
              <a:t>f</a:t>
            </a:r>
            <a:r>
              <a:rPr lang="en-US" dirty="0"/>
              <a:t>[</a:t>
            </a:r>
            <a:r>
              <a:rPr lang="en-US" i="1" dirty="0"/>
              <a:t>c</a:t>
            </a:r>
            <a:r>
              <a:rPr lang="en-US" dirty="0"/>
              <a:t>] is defined over each character </a:t>
            </a:r>
            <a:r>
              <a:rPr lang="en-US" i="1" dirty="0" err="1"/>
              <a:t>c</a:t>
            </a:r>
            <a:r>
              <a:rPr lang="en-US" dirty="0" err="1">
                <a:sym typeface="Symbol" panose="05050102010706020507" pitchFamily="18" charset="2"/>
              </a:rPr>
              <a:t></a:t>
            </a:r>
            <a:r>
              <a:rPr lang="en-US" i="1" dirty="0" err="1">
                <a:sym typeface="Symbol" panose="05050102010706020507" pitchFamily="18" charset="2"/>
              </a:rPr>
              <a:t>C</a:t>
            </a:r>
            <a:r>
              <a:rPr lang="en-US" dirty="0">
                <a:sym typeface="Symbol" panose="05050102010706020507" pitchFamily="18" charset="2"/>
              </a:rPr>
              <a:t>. </a:t>
            </a:r>
            <a:endParaRPr lang="en-US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Consider any two characters 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dirty="0">
                <a:sym typeface="Symbol" panose="05050102010706020507" pitchFamily="18" charset="2"/>
              </a:rPr>
              <a:t> and </a:t>
            </a:r>
            <a:r>
              <a:rPr lang="en-US" i="1" dirty="0">
                <a:sym typeface="Symbol" panose="05050102010706020507" pitchFamily="18" charset="2"/>
              </a:rPr>
              <a:t>y</a:t>
            </a:r>
            <a:r>
              <a:rPr lang="en-US" dirty="0">
                <a:sym typeface="Symbol" panose="05050102010706020507" pitchFamily="18" charset="2"/>
              </a:rPr>
              <a:t> that appear as sibling leaves in </a:t>
            </a:r>
            <a:r>
              <a:rPr lang="en-US" i="1" dirty="0">
                <a:sym typeface="Symbol" panose="05050102010706020507" pitchFamily="18" charset="2"/>
              </a:rPr>
              <a:t>T</a:t>
            </a:r>
            <a:r>
              <a:rPr lang="en-US" dirty="0">
                <a:sym typeface="Symbol" panose="05050102010706020507" pitchFamily="18" charset="2"/>
              </a:rPr>
              <a:t>, and let </a:t>
            </a:r>
            <a:r>
              <a:rPr lang="en-US" i="1" dirty="0">
                <a:sym typeface="Symbol" panose="05050102010706020507" pitchFamily="18" charset="2"/>
              </a:rPr>
              <a:t>z</a:t>
            </a:r>
            <a:r>
              <a:rPr lang="en-US" dirty="0">
                <a:sym typeface="Symbol" panose="05050102010706020507" pitchFamily="18" charset="2"/>
              </a:rPr>
              <a:t> be their parent.  </a:t>
            </a:r>
            <a:endParaRPr lang="en-US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Claim:  Then, considering </a:t>
            </a:r>
            <a:r>
              <a:rPr lang="en-US" i="1" dirty="0">
                <a:sym typeface="Symbol" panose="05050102010706020507" pitchFamily="18" charset="2"/>
              </a:rPr>
              <a:t>z</a:t>
            </a:r>
            <a:r>
              <a:rPr lang="en-US" dirty="0">
                <a:sym typeface="Symbol" panose="05050102010706020507" pitchFamily="18" charset="2"/>
              </a:rPr>
              <a:t> as a character with frequency </a:t>
            </a:r>
            <a:r>
              <a:rPr lang="en-US" i="1" dirty="0">
                <a:sym typeface="Symbol" panose="05050102010706020507" pitchFamily="18" charset="2"/>
              </a:rPr>
              <a:t>f</a:t>
            </a:r>
            <a:r>
              <a:rPr lang="en-US" dirty="0">
                <a:sym typeface="Symbol" panose="05050102010706020507" pitchFamily="18" charset="2"/>
              </a:rPr>
              <a:t>[</a:t>
            </a:r>
            <a:r>
              <a:rPr lang="en-US" i="1" dirty="0">
                <a:sym typeface="Symbol" panose="05050102010706020507" pitchFamily="18" charset="2"/>
              </a:rPr>
              <a:t>z</a:t>
            </a:r>
            <a:r>
              <a:rPr lang="en-US" dirty="0">
                <a:sym typeface="Symbol" panose="05050102010706020507" pitchFamily="18" charset="2"/>
              </a:rPr>
              <a:t>] = </a:t>
            </a:r>
            <a:r>
              <a:rPr lang="en-US" i="1" dirty="0">
                <a:sym typeface="Symbol" panose="05050102010706020507" pitchFamily="18" charset="2"/>
              </a:rPr>
              <a:t>f</a:t>
            </a:r>
            <a:r>
              <a:rPr lang="en-US" dirty="0">
                <a:sym typeface="Symbol" panose="05050102010706020507" pitchFamily="18" charset="2"/>
              </a:rPr>
              <a:t>[</a:t>
            </a:r>
            <a:r>
              <a:rPr lang="en-US" i="1" dirty="0">
                <a:sym typeface="Symbol" panose="05050102010706020507" pitchFamily="18" charset="2"/>
              </a:rPr>
              <a:t>x</a:t>
            </a:r>
            <a:r>
              <a:rPr lang="en-US" dirty="0">
                <a:sym typeface="Symbol" panose="05050102010706020507" pitchFamily="18" charset="2"/>
              </a:rPr>
              <a:t>]+</a:t>
            </a:r>
            <a:r>
              <a:rPr lang="en-US" i="1" dirty="0">
                <a:sym typeface="Symbol" panose="05050102010706020507" pitchFamily="18" charset="2"/>
              </a:rPr>
              <a:t>f</a:t>
            </a:r>
            <a:r>
              <a:rPr lang="en-US" dirty="0">
                <a:sym typeface="Symbol" panose="05050102010706020507" pitchFamily="18" charset="2"/>
              </a:rPr>
              <a:t>[</a:t>
            </a:r>
            <a:r>
              <a:rPr lang="en-US" i="1" dirty="0">
                <a:sym typeface="Symbol" panose="05050102010706020507" pitchFamily="18" charset="2"/>
              </a:rPr>
              <a:t>y</a:t>
            </a:r>
            <a:r>
              <a:rPr lang="en-US" dirty="0">
                <a:sym typeface="Symbol" panose="05050102010706020507" pitchFamily="18" charset="2"/>
              </a:rPr>
              <a:t>], tree </a:t>
            </a:r>
            <a:r>
              <a:rPr lang="en-US" i="1" dirty="0">
                <a:sym typeface="Symbol" panose="05050102010706020507" pitchFamily="18" charset="2"/>
              </a:rPr>
              <a:t>T</a:t>
            </a:r>
            <a:r>
              <a:rPr lang="en-US" dirty="0">
                <a:sym typeface="Symbol" panose="05050102010706020507" pitchFamily="18" charset="2"/>
              </a:rPr>
              <a:t>’ = </a:t>
            </a:r>
            <a:r>
              <a:rPr lang="en-US" i="1" dirty="0">
                <a:sym typeface="Symbol" panose="05050102010706020507" pitchFamily="18" charset="2"/>
              </a:rPr>
              <a:t>T</a:t>
            </a:r>
            <a:r>
              <a:rPr lang="en-US" dirty="0">
                <a:sym typeface="Symbol" panose="05050102010706020507" pitchFamily="18" charset="2"/>
              </a:rPr>
              <a:t>-{</a:t>
            </a:r>
            <a:r>
              <a:rPr lang="en-US" i="1" dirty="0" err="1">
                <a:sym typeface="Symbol" panose="05050102010706020507" pitchFamily="18" charset="2"/>
              </a:rPr>
              <a:t>x,y</a:t>
            </a:r>
            <a:r>
              <a:rPr lang="en-US" dirty="0">
                <a:sym typeface="Symbol" panose="05050102010706020507" pitchFamily="18" charset="2"/>
              </a:rPr>
              <a:t>} represents an optimal prefix code for the alphabet </a:t>
            </a:r>
            <a:r>
              <a:rPr lang="en-US" i="1" dirty="0">
                <a:sym typeface="Symbol" panose="05050102010706020507" pitchFamily="18" charset="2"/>
              </a:rPr>
              <a:t>C</a:t>
            </a:r>
            <a:r>
              <a:rPr lang="en-US" dirty="0">
                <a:sym typeface="Symbol" panose="05050102010706020507" pitchFamily="18" charset="2"/>
              </a:rPr>
              <a:t>’ = </a:t>
            </a:r>
            <a:r>
              <a:rPr lang="en-US" i="1" dirty="0">
                <a:sym typeface="Symbol" panose="05050102010706020507" pitchFamily="18" charset="2"/>
              </a:rPr>
              <a:t>C</a:t>
            </a:r>
            <a:r>
              <a:rPr lang="en-US" dirty="0">
                <a:sym typeface="Symbol" panose="05050102010706020507" pitchFamily="18" charset="2"/>
              </a:rPr>
              <a:t>-{</a:t>
            </a:r>
            <a:r>
              <a:rPr lang="en-US" i="1" dirty="0" err="1">
                <a:sym typeface="Symbol" panose="05050102010706020507" pitchFamily="18" charset="2"/>
              </a:rPr>
              <a:t>x,y</a:t>
            </a:r>
            <a:r>
              <a:rPr lang="en-US" dirty="0">
                <a:sym typeface="Symbol" panose="05050102010706020507" pitchFamily="18" charset="2"/>
              </a:rPr>
              <a:t>}{</a:t>
            </a:r>
            <a:r>
              <a:rPr lang="en-US" i="1" dirty="0">
                <a:sym typeface="Symbol" panose="05050102010706020507" pitchFamily="18" charset="2"/>
              </a:rPr>
              <a:t>z</a:t>
            </a:r>
            <a:r>
              <a:rPr lang="en-US" dirty="0">
                <a:sym typeface="Symbol" panose="05050102010706020507" pitchFamily="18" charset="2"/>
              </a:rPr>
              <a:t>}.</a:t>
            </a: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936360" y="1756800"/>
            <a:ext cx="3457080" cy="470736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762"/>
    </mc:Choice>
    <mc:Fallback>
      <p:transition spd="slow" advTm="76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92162"/>
          </a:xfrm>
        </p:spPr>
        <p:txBody>
          <a:bodyPr/>
          <a:lstStyle/>
          <a:p>
            <a:r>
              <a:rPr lang="en-US" dirty="0"/>
              <a:t>Optimal Substructure Proof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92162"/>
            <a:ext cx="8229600" cy="5334001"/>
          </a:xfrm>
        </p:spPr>
        <p:txBody>
          <a:bodyPr/>
          <a:lstStyle/>
          <a:p>
            <a:r>
              <a:rPr lang="en-US" dirty="0"/>
              <a:t>Let </a:t>
            </a:r>
            <a:r>
              <a:rPr lang="en-US" i="1" dirty="0"/>
              <a:t>B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) be the cost of optimal tree </a:t>
            </a:r>
            <a:r>
              <a:rPr lang="en-US" i="1" dirty="0"/>
              <a:t>T</a:t>
            </a:r>
            <a:r>
              <a:rPr lang="en-US" dirty="0"/>
              <a:t>, and let </a:t>
            </a:r>
            <a:r>
              <a:rPr lang="en-US" i="1" dirty="0"/>
              <a:t>B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’) be the cost of the tree </a:t>
            </a:r>
            <a:r>
              <a:rPr lang="en-US" i="1" dirty="0"/>
              <a:t>T</a:t>
            </a:r>
            <a:r>
              <a:rPr lang="en-US" dirty="0"/>
              <a:t>’ with </a:t>
            </a:r>
            <a:r>
              <a:rPr lang="en-US" i="1" dirty="0"/>
              <a:t>x</a:t>
            </a:r>
            <a:r>
              <a:rPr lang="en-US" dirty="0"/>
              <a:t> and </a:t>
            </a:r>
            <a:r>
              <a:rPr lang="en-US" i="1" dirty="0"/>
              <a:t>y</a:t>
            </a:r>
            <a:r>
              <a:rPr lang="en-US" dirty="0"/>
              <a:t> replaced by their parent </a:t>
            </a:r>
            <a:r>
              <a:rPr lang="en-US" i="1" dirty="0"/>
              <a:t>z</a:t>
            </a:r>
            <a:r>
              <a:rPr lang="en-US" dirty="0"/>
              <a:t>.  </a:t>
            </a:r>
            <a:endParaRPr lang="en-US" dirty="0"/>
          </a:p>
          <a:p>
            <a:r>
              <a:rPr lang="en-US" dirty="0"/>
              <a:t>Then </a:t>
            </a:r>
            <a:r>
              <a:rPr lang="en-US" i="1" dirty="0"/>
              <a:t>B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) = </a:t>
            </a:r>
            <a:r>
              <a:rPr lang="en-US" i="1" dirty="0"/>
              <a:t>B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’) + </a:t>
            </a:r>
            <a:r>
              <a:rPr lang="en-US" i="1" dirty="0"/>
              <a:t>f</a:t>
            </a:r>
            <a:r>
              <a:rPr lang="en-US" dirty="0"/>
              <a:t>[</a:t>
            </a:r>
            <a:r>
              <a:rPr lang="en-US" i="1" dirty="0"/>
              <a:t>x</a:t>
            </a:r>
            <a:r>
              <a:rPr lang="en-US" dirty="0"/>
              <a:t>] + </a:t>
            </a:r>
            <a:r>
              <a:rPr lang="en-US" i="1" dirty="0"/>
              <a:t>f</a:t>
            </a:r>
            <a:r>
              <a:rPr lang="en-US" dirty="0"/>
              <a:t>[</a:t>
            </a:r>
            <a:r>
              <a:rPr lang="en-US" i="1" dirty="0"/>
              <a:t>y</a:t>
            </a:r>
            <a:r>
              <a:rPr lang="en-US" dirty="0"/>
              <a:t>]</a:t>
            </a:r>
            <a:endParaRPr lang="en-US" dirty="0"/>
          </a:p>
          <a:p>
            <a:pPr lvl="1"/>
            <a:r>
              <a:rPr lang="en-US" dirty="0"/>
              <a:t>We add one unit of cost by expanding </a:t>
            </a:r>
            <a:r>
              <a:rPr lang="en-US" i="1" dirty="0"/>
              <a:t>z</a:t>
            </a:r>
            <a:r>
              <a:rPr lang="en-US" dirty="0"/>
              <a:t> to </a:t>
            </a:r>
            <a:r>
              <a:rPr lang="en-US" i="1" dirty="0"/>
              <a:t>x</a:t>
            </a:r>
            <a:r>
              <a:rPr lang="en-US" dirty="0"/>
              <a:t> or </a:t>
            </a:r>
            <a:r>
              <a:rPr lang="en-US" i="1" dirty="0"/>
              <a:t>y</a:t>
            </a:r>
            <a:endParaRPr lang="en-US" i="1" dirty="0"/>
          </a:p>
          <a:p>
            <a:r>
              <a:rPr lang="en-US" dirty="0"/>
              <a:t>If </a:t>
            </a:r>
            <a:r>
              <a:rPr lang="en-US" i="1" dirty="0"/>
              <a:t>T</a:t>
            </a:r>
            <a:r>
              <a:rPr lang="en-US" dirty="0"/>
              <a:t>’ isn’t optimal, some tree </a:t>
            </a:r>
            <a:r>
              <a:rPr lang="en-US" i="1" dirty="0"/>
              <a:t>T</a:t>
            </a:r>
            <a:r>
              <a:rPr lang="en-US" dirty="0"/>
              <a:t>’’ must have </a:t>
            </a:r>
            <a:r>
              <a:rPr lang="en-US" i="1" dirty="0"/>
              <a:t>B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’’) &lt; </a:t>
            </a:r>
            <a:r>
              <a:rPr lang="en-US" i="1" dirty="0"/>
              <a:t>B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’)</a:t>
            </a:r>
            <a:endParaRPr lang="en-US" dirty="0"/>
          </a:p>
          <a:p>
            <a:r>
              <a:rPr lang="en-US" i="1" dirty="0"/>
              <a:t>Z</a:t>
            </a:r>
            <a:r>
              <a:rPr lang="en-US" dirty="0"/>
              <a:t> must be a leaf in </a:t>
            </a:r>
            <a:r>
              <a:rPr lang="en-US" i="1" dirty="0"/>
              <a:t>T</a:t>
            </a:r>
            <a:r>
              <a:rPr lang="en-US" dirty="0"/>
              <a:t>’’, since it’s a character of </a:t>
            </a:r>
            <a:r>
              <a:rPr lang="en-US" i="1" dirty="0"/>
              <a:t>T</a:t>
            </a:r>
            <a:r>
              <a:rPr lang="en-US" dirty="0"/>
              <a:t>’’.</a:t>
            </a:r>
            <a:endParaRPr lang="en-US" dirty="0"/>
          </a:p>
          <a:p>
            <a:r>
              <a:rPr lang="en-US" dirty="0"/>
              <a:t>So the cost of </a:t>
            </a:r>
            <a:r>
              <a:rPr lang="en-US" i="1" dirty="0"/>
              <a:t>T</a:t>
            </a:r>
            <a:r>
              <a:rPr lang="en-US" dirty="0"/>
              <a:t>’’ when we expand </a:t>
            </a:r>
            <a:r>
              <a:rPr lang="en-US" i="1" dirty="0"/>
              <a:t>z</a:t>
            </a:r>
            <a:r>
              <a:rPr lang="en-US" dirty="0"/>
              <a:t> is </a:t>
            </a:r>
            <a:r>
              <a:rPr lang="en-US" i="1" dirty="0"/>
              <a:t>B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’’)+</a:t>
            </a:r>
            <a:r>
              <a:rPr lang="en-US" i="1" dirty="0"/>
              <a:t>f</a:t>
            </a:r>
            <a:r>
              <a:rPr lang="en-US" dirty="0"/>
              <a:t>[</a:t>
            </a:r>
            <a:r>
              <a:rPr lang="en-US" i="1" dirty="0"/>
              <a:t>x</a:t>
            </a:r>
            <a:r>
              <a:rPr lang="en-US" dirty="0"/>
              <a:t>]+</a:t>
            </a:r>
            <a:r>
              <a:rPr lang="en-US" i="1" dirty="0"/>
              <a:t>f</a:t>
            </a:r>
            <a:r>
              <a:rPr lang="en-US" dirty="0"/>
              <a:t>[</a:t>
            </a:r>
            <a:r>
              <a:rPr lang="en-US" i="1" dirty="0"/>
              <a:t>y</a:t>
            </a:r>
            <a:r>
              <a:rPr lang="en-US" dirty="0"/>
              <a:t>]&lt;B(</a:t>
            </a:r>
            <a:r>
              <a:rPr lang="en-US" i="1" dirty="0"/>
              <a:t>t</a:t>
            </a:r>
            <a:r>
              <a:rPr lang="en-US" dirty="0"/>
              <a:t>), </a:t>
            </a:r>
            <a:endParaRPr lang="en-US" dirty="0"/>
          </a:p>
          <a:p>
            <a:pPr lvl="1"/>
            <a:r>
              <a:rPr lang="en-US" dirty="0"/>
              <a:t>not possible because </a:t>
            </a:r>
            <a:r>
              <a:rPr lang="en-US" i="1" dirty="0"/>
              <a:t>B</a:t>
            </a:r>
            <a:r>
              <a:rPr lang="en-US" dirty="0"/>
              <a:t>(</a:t>
            </a:r>
            <a:r>
              <a:rPr lang="en-US" i="1" dirty="0"/>
              <a:t>T</a:t>
            </a:r>
            <a:r>
              <a:rPr lang="en-US" dirty="0"/>
              <a:t>) is optimal</a:t>
            </a: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754920" y="1238040"/>
            <a:ext cx="8297640" cy="435456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438"/>
    </mc:Choice>
    <mc:Fallback>
      <p:transition spd="slow" advTm="184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Fractional Knapsack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goods you are trying to carry are infinitely divisible.  </a:t>
            </a:r>
            <a:endParaRPr lang="en-US" dirty="0"/>
          </a:p>
          <a:p>
            <a:pPr lvl="1"/>
            <a:r>
              <a:rPr lang="en-US" dirty="0"/>
              <a:t>For instance, imagine you are trying to take fine-grained bulk foods like flour, sugar, oatmeal, etc.</a:t>
            </a:r>
            <a:endParaRPr lang="en-US" dirty="0"/>
          </a:p>
          <a:p>
            <a:pPr lvl="1"/>
            <a:r>
              <a:rPr lang="en-US" dirty="0"/>
              <a:t>You know the price per pound of each food.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06"/>
    </mc:Choice>
    <mc:Fallback>
      <p:transition spd="slow" advTm="20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0-1 Knapsack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each item, you can take exactly an integer number of items.  You can’t divide it up the way you can flour and sugar.</a:t>
            </a:r>
            <a:endParaRPr lang="en-US" dirty="0"/>
          </a:p>
          <a:p>
            <a:pPr lvl="1"/>
            <a:r>
              <a:rPr lang="en-US" dirty="0"/>
              <a:t>Think cans of soup, frozen turkeys, etc.</a:t>
            </a:r>
            <a:endParaRPr lang="en-US" dirty="0"/>
          </a:p>
          <a:p>
            <a:r>
              <a:rPr lang="en-US" dirty="0"/>
              <a:t>There are two common varieties of the 0-1 Knapsack problem</a:t>
            </a:r>
            <a:endParaRPr lang="en-US" dirty="0"/>
          </a:p>
          <a:p>
            <a:pPr lvl="1"/>
            <a:r>
              <a:rPr lang="en-US" dirty="0"/>
              <a:t>You are only allowed to take one of any item </a:t>
            </a:r>
            <a:r>
              <a:rPr lang="en-US" i="1" dirty="0"/>
              <a:t>(0-1 Knapsack without repetition)</a:t>
            </a:r>
            <a:endParaRPr lang="en-US" i="1" dirty="0"/>
          </a:p>
          <a:p>
            <a:pPr lvl="1"/>
            <a:r>
              <a:rPr lang="en-US" dirty="0"/>
              <a:t>You are allowed to take as many as you want of any item (assumes they are in infinite supply) </a:t>
            </a:r>
            <a:r>
              <a:rPr lang="en-US" i="1" dirty="0"/>
              <a:t>(0-1 Knapsack with [infinite] repetition)</a:t>
            </a:r>
            <a:endParaRPr lang="en-US" i="1" dirty="0"/>
          </a:p>
          <a:p>
            <a:pPr lvl="1"/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1108800" y="4476960"/>
            <a:ext cx="7398000" cy="163908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324"/>
    </mc:Choice>
    <mc:Fallback>
      <p:transition spd="slow" advTm="82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0-1 Knapsack with Repetition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</a:t>
            </a:r>
            <a:r>
              <a:rPr lang="en-US" i="1" dirty="0"/>
              <a:t>K</a:t>
            </a:r>
            <a:r>
              <a:rPr lang="en-US" dirty="0"/>
              <a:t>(</a:t>
            </a:r>
            <a:r>
              <a:rPr lang="en-US" i="1" dirty="0"/>
              <a:t>w</a:t>
            </a:r>
            <a:r>
              <a:rPr lang="en-US" dirty="0"/>
              <a:t>) is the maximum value of goods you can get into a knapsack of capacity </a:t>
            </a:r>
            <a:r>
              <a:rPr lang="en-US" i="1" dirty="0"/>
              <a:t>w</a:t>
            </a:r>
            <a:r>
              <a:rPr lang="en-US" dirty="0"/>
              <a:t>.</a:t>
            </a:r>
            <a:endParaRPr lang="en-US" dirty="0"/>
          </a:p>
          <a:p>
            <a:pPr lvl="1"/>
            <a:r>
              <a:rPr lang="en-US" dirty="0"/>
              <a:t>Our goal is to maximize </a:t>
            </a:r>
            <a:r>
              <a:rPr lang="en-US" i="1" dirty="0"/>
              <a:t>K</a:t>
            </a:r>
            <a:r>
              <a:rPr lang="en-US" dirty="0"/>
              <a:t>(</a:t>
            </a:r>
            <a:r>
              <a:rPr lang="en-US" i="1" dirty="0"/>
              <a:t>w</a:t>
            </a:r>
            <a:r>
              <a:rPr lang="en-US" dirty="0"/>
              <a:t>).</a:t>
            </a:r>
            <a:endParaRPr lang="en-US" dirty="0"/>
          </a:p>
          <a:p>
            <a:r>
              <a:rPr lang="en-US" dirty="0"/>
              <a:t>Suppose that the optimal solution contains an element of the </a:t>
            </a:r>
            <a:r>
              <a:rPr lang="en-US" i="1" dirty="0" err="1"/>
              <a:t>i</a:t>
            </a:r>
            <a:r>
              <a:rPr lang="en-US" dirty="0" err="1"/>
              <a:t>-th</a:t>
            </a:r>
            <a:r>
              <a:rPr lang="en-US" dirty="0"/>
              <a:t> type of good, which has value </a:t>
            </a:r>
            <a:r>
              <a:rPr lang="en-US" i="1" dirty="0"/>
              <a:t>v</a:t>
            </a:r>
            <a:r>
              <a:rPr lang="en-US" i="1" baseline="-25000" dirty="0"/>
              <a:t>i</a:t>
            </a:r>
            <a:r>
              <a:rPr lang="en-US" dirty="0"/>
              <a:t> and weight </a:t>
            </a:r>
            <a:r>
              <a:rPr lang="en-US" i="1" dirty="0" err="1"/>
              <a:t>w</a:t>
            </a:r>
            <a:r>
              <a:rPr lang="en-US" i="1" baseline="-25000" dirty="0" err="1"/>
              <a:t>i</a:t>
            </a:r>
            <a:r>
              <a:rPr lang="en-US" dirty="0"/>
              <a:t>.  Then</a:t>
            </a:r>
            <a:endParaRPr lang="en-US" dirty="0"/>
          </a:p>
          <a:p>
            <a:pPr lvl="1"/>
            <a:r>
              <a:rPr lang="en-US" i="1" dirty="0"/>
              <a:t>K</a:t>
            </a:r>
            <a:r>
              <a:rPr lang="en-US" dirty="0"/>
              <a:t>(</a:t>
            </a:r>
            <a:r>
              <a:rPr lang="en-US" i="1" dirty="0"/>
              <a:t>w</a:t>
            </a:r>
            <a:r>
              <a:rPr lang="en-US" dirty="0"/>
              <a:t>) = </a:t>
            </a:r>
            <a:r>
              <a:rPr lang="en-US" i="1" dirty="0"/>
              <a:t>K</a:t>
            </a:r>
            <a:r>
              <a:rPr lang="en-US" dirty="0"/>
              <a:t>(</a:t>
            </a:r>
            <a:r>
              <a:rPr lang="en-US" i="1" dirty="0"/>
              <a:t>w-</a:t>
            </a:r>
            <a:r>
              <a:rPr lang="en-US" i="1" dirty="0" err="1"/>
              <a:t>w</a:t>
            </a:r>
            <a:r>
              <a:rPr lang="en-US" i="1" baseline="-25000" dirty="0" err="1"/>
              <a:t>i</a:t>
            </a:r>
            <a:r>
              <a:rPr lang="en-US" dirty="0"/>
              <a:t>) + </a:t>
            </a:r>
            <a:r>
              <a:rPr lang="en-US" i="1" dirty="0"/>
              <a:t>v</a:t>
            </a:r>
            <a:r>
              <a:rPr lang="en-US" i="1" baseline="-25000" dirty="0"/>
              <a:t>i</a:t>
            </a:r>
            <a:endParaRPr lang="en-US" i="1" dirty="0"/>
          </a:p>
          <a:p>
            <a:pPr lvl="1"/>
            <a:r>
              <a:rPr lang="en-US" dirty="0"/>
              <a:t>But we don’t know what item that was.  However, we can check them all:</a:t>
            </a:r>
            <a:endParaRPr lang="en-US" dirty="0"/>
          </a:p>
          <a:p>
            <a:pPr lvl="2"/>
            <a:r>
              <a:rPr lang="en-US" i="1" dirty="0"/>
              <a:t>K</a:t>
            </a:r>
            <a:r>
              <a:rPr lang="en-US" dirty="0"/>
              <a:t>(</a:t>
            </a:r>
            <a:r>
              <a:rPr lang="en-US" i="1" dirty="0"/>
              <a:t>w</a:t>
            </a:r>
            <a:r>
              <a:rPr lang="en-US" dirty="0"/>
              <a:t>) = max</a:t>
            </a:r>
            <a:r>
              <a:rPr lang="en-US" baseline="-25000" dirty="0"/>
              <a:t>i</a:t>
            </a:r>
            <a:r>
              <a:rPr lang="en-US" dirty="0"/>
              <a:t> ( </a:t>
            </a:r>
            <a:r>
              <a:rPr lang="en-US" i="1" dirty="0"/>
              <a:t>K</a:t>
            </a:r>
            <a:r>
              <a:rPr lang="en-US" dirty="0"/>
              <a:t>(</a:t>
            </a:r>
            <a:r>
              <a:rPr lang="en-US" i="1" dirty="0"/>
              <a:t>w-</a:t>
            </a:r>
            <a:r>
              <a:rPr lang="en-US" i="1" dirty="0" err="1"/>
              <a:t>w</a:t>
            </a:r>
            <a:r>
              <a:rPr lang="en-US" i="1" baseline="-25000" dirty="0" err="1"/>
              <a:t>i</a:t>
            </a:r>
            <a:r>
              <a:rPr lang="en-US" dirty="0"/>
              <a:t>) +</a:t>
            </a:r>
            <a:r>
              <a:rPr lang="en-US" i="1" dirty="0"/>
              <a:t> v</a:t>
            </a:r>
            <a:r>
              <a:rPr lang="en-US" i="1" baseline="-25000" dirty="0"/>
              <a:t>i</a:t>
            </a:r>
            <a:r>
              <a:rPr lang="en-US" i="1" dirty="0"/>
              <a:t> </a:t>
            </a:r>
            <a:r>
              <a:rPr lang="en-US" dirty="0"/>
              <a:t>)</a:t>
            </a: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1262160" y="1746720"/>
            <a:ext cx="7256880" cy="282564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263"/>
    </mc:Choice>
    <mc:Fallback>
      <p:transition spd="slow" advTm="992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Knapsack again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runs in time O(</a:t>
            </a:r>
            <a:r>
              <a:rPr lang="en-US" i="1" dirty="0" err="1"/>
              <a:t>nW</a:t>
            </a:r>
            <a:r>
              <a:rPr lang="en-US" dirty="0"/>
              <a:t>), so not really polynomial.</a:t>
            </a:r>
            <a:endParaRPr lang="en-US" dirty="0"/>
          </a:p>
          <a:p>
            <a:pPr lvl="1"/>
            <a:r>
              <a:rPr lang="en-US" i="1" dirty="0"/>
              <a:t>w</a:t>
            </a:r>
            <a:r>
              <a:rPr lang="en-US" dirty="0"/>
              <a:t> (lower case </a:t>
            </a:r>
            <a:r>
              <a:rPr lang="en-US" i="1" dirty="0"/>
              <a:t>w</a:t>
            </a:r>
            <a:r>
              <a:rPr lang="en-US" dirty="0"/>
              <a:t>) is the granularity of the weights</a:t>
            </a:r>
            <a:endParaRPr lang="en-US" dirty="0"/>
          </a:p>
          <a:p>
            <a:pPr lvl="2"/>
            <a:r>
              <a:rPr lang="en-US" dirty="0"/>
              <a:t>If I weigh items to the nearest gram, the algorithm takes 1000 times longer than if I weigh items to the nearest kilogram</a:t>
            </a:r>
            <a:endParaRPr lang="en-US" dirty="0"/>
          </a:p>
          <a:p>
            <a:pPr lvl="1"/>
            <a:r>
              <a:rPr lang="en-US" dirty="0"/>
              <a:t>But if the weights are integers and there aren’t too many of them this is pretty fast.</a:t>
            </a:r>
            <a:endParaRPr lang="en-US" dirty="0"/>
          </a:p>
          <a:p>
            <a:pPr lvl="1"/>
            <a:r>
              <a:rPr lang="en-US" dirty="0"/>
              <a:t>“</a:t>
            </a:r>
            <a:r>
              <a:rPr lang="en-US" dirty="0" err="1"/>
              <a:t>pseudopolynomial</a:t>
            </a:r>
            <a:r>
              <a:rPr lang="en-US" dirty="0"/>
              <a:t>”</a:t>
            </a:r>
            <a:endParaRPr lang="en-US" dirty="0"/>
          </a:p>
          <a:p>
            <a:pPr lvl="1"/>
            <a:r>
              <a:rPr lang="en-US" dirty="0"/>
              <a:t>Clearly bottom-up dynamic programming</a:t>
            </a:r>
            <a:endParaRPr lang="en-US" dirty="0"/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K(0) = 0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1 to W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K(</a:t>
            </a:r>
            <a:r>
              <a:rPr lang="en-US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 = max</a:t>
            </a:r>
            <a:r>
              <a:rPr lang="en-US" sz="2000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 K(</a:t>
            </a:r>
            <a:r>
              <a:rPr lang="en-US" sz="2000" i="1" dirty="0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lang="en-US" sz="2000" baseline="-25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 + v</a:t>
            </a:r>
            <a:r>
              <a:rPr lang="en-US" sz="2000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</a:t>
            </a:r>
            <a:r>
              <a:rPr lang="en-US" sz="2000" baseline="-25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 </a:t>
            </a:r>
            <a:r>
              <a:rPr lang="en-US" sz="2000" i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w</a:t>
            </a:r>
            <a:endParaRPr lang="en-US" sz="2000" i="1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return K(W)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957240" y="1766160"/>
            <a:ext cx="5742000" cy="434988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282"/>
    </mc:Choice>
    <mc:Fallback>
      <p:transition spd="slow" advTm="155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892" y="2931"/>
            <a:ext cx="8229600" cy="792162"/>
          </a:xfrm>
        </p:spPr>
        <p:txBody>
          <a:bodyPr/>
          <a:lstStyle/>
          <a:p>
            <a:r>
              <a:rPr lang="en-US" dirty="0"/>
              <a:t>Fractional Knapsack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685800"/>
            <a:ext cx="8229600" cy="5715000"/>
          </a:xfrm>
        </p:spPr>
        <p:txBody>
          <a:bodyPr>
            <a:normAutofit/>
          </a:bodyPr>
          <a:lstStyle/>
          <a:p>
            <a:r>
              <a:rPr lang="en-US" dirty="0"/>
              <a:t>The goods you are trying to carry are infinitely divisible.  </a:t>
            </a:r>
            <a:endParaRPr lang="en-US" dirty="0"/>
          </a:p>
          <a:p>
            <a:pPr lvl="1"/>
            <a:r>
              <a:rPr lang="en-US" dirty="0"/>
              <a:t>For instance, imagine you are trying to take fine-grained bulk foods like flour, sugar, oatmeal, etc.</a:t>
            </a:r>
            <a:endParaRPr lang="en-US" dirty="0"/>
          </a:p>
          <a:p>
            <a:pPr lvl="1"/>
            <a:r>
              <a:rPr lang="en-US" dirty="0"/>
              <a:t>You know the price per pound of each food.</a:t>
            </a:r>
            <a:endParaRPr lang="en-US" dirty="0"/>
          </a:p>
          <a:p>
            <a:r>
              <a:rPr lang="en-US" dirty="0"/>
              <a:t>Solvable by greedy algorithm.  Greedy choice:</a:t>
            </a:r>
            <a:endParaRPr lang="en-US" dirty="0"/>
          </a:p>
          <a:p>
            <a:pPr lvl="1"/>
            <a:r>
              <a:rPr lang="en-US" dirty="0"/>
              <a:t>Take as much as possible of the most valuable item</a:t>
            </a:r>
            <a:endParaRPr lang="en-US" dirty="0"/>
          </a:p>
          <a:p>
            <a:pPr lvl="1"/>
            <a:r>
              <a:rPr lang="en-US" dirty="0"/>
              <a:t>Repeat until the knapsack is full</a:t>
            </a:r>
            <a:endParaRPr lang="en-US" dirty="0"/>
          </a:p>
          <a:p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601560" y="654840"/>
            <a:ext cx="3284640" cy="317196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88"/>
    </mc:Choice>
    <mc:Fallback>
      <p:transition spd="slow" advTm="28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Fractional Knapsack:  Greedy Choice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Claim:  The Fractional Knapsack problem has the greedy choice property.</a:t>
            </a:r>
            <a:endParaRPr lang="en-US" dirty="0"/>
          </a:p>
          <a:p>
            <a:r>
              <a:rPr lang="en-US" dirty="0"/>
              <a:t>Proof outline:  </a:t>
            </a:r>
            <a:endParaRPr lang="en-US" dirty="0"/>
          </a:p>
          <a:p>
            <a:pPr lvl="1"/>
            <a:r>
              <a:rPr lang="en-US" dirty="0"/>
              <a:t>Suppose not.  Then there is an optimal loading of the knapsack that doesn’t take as much as possible of the most valuable item (call it </a:t>
            </a:r>
            <a:r>
              <a:rPr lang="en-US" i="1" dirty="0"/>
              <a:t>M</a:t>
            </a:r>
            <a:r>
              <a:rPr lang="en-US" dirty="0"/>
              <a:t>).  </a:t>
            </a:r>
            <a:endParaRPr lang="en-US" dirty="0"/>
          </a:p>
          <a:p>
            <a:pPr lvl="1"/>
            <a:r>
              <a:rPr lang="en-US" dirty="0"/>
              <a:t>Take any weight of any item in the knapsack and replace it with any weight of </a:t>
            </a:r>
            <a:r>
              <a:rPr lang="en-US" i="1" dirty="0"/>
              <a:t>M</a:t>
            </a:r>
            <a:r>
              <a:rPr lang="en-US" dirty="0"/>
              <a:t>, and you have a more valuable knapsack.</a:t>
            </a:r>
            <a:endParaRPr lang="en-US" dirty="0"/>
          </a:p>
          <a:p>
            <a:r>
              <a:rPr lang="en-US" dirty="0"/>
              <a:t>Subtly different from the case for activity selection.</a:t>
            </a:r>
            <a:endParaRPr lang="en-US" dirty="0"/>
          </a:p>
          <a:p>
            <a:pPr lvl="1"/>
            <a:r>
              <a:rPr lang="en-US" dirty="0"/>
              <a:t>There </a:t>
            </a:r>
            <a:r>
              <a:rPr lang="en-US" dirty="0" err="1"/>
              <a:t>there</a:t>
            </a:r>
            <a:r>
              <a:rPr lang="en-US" dirty="0"/>
              <a:t> were multiple optimal solutions.</a:t>
            </a: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1060200" y="1766160"/>
            <a:ext cx="6801840" cy="327384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278"/>
    </mc:Choice>
    <mc:Fallback>
      <p:transition spd="slow" advTm="100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Fractional Knapsack:  Optimal Substructure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Claim:  The fractional knapsack problem has optimal substructure.</a:t>
            </a:r>
            <a:endParaRPr lang="en-US" dirty="0"/>
          </a:p>
          <a:p>
            <a:r>
              <a:rPr lang="en-US" dirty="0"/>
              <a:t>Proof outline:  </a:t>
            </a:r>
            <a:endParaRPr lang="en-US" dirty="0"/>
          </a:p>
          <a:p>
            <a:pPr lvl="1"/>
            <a:r>
              <a:rPr lang="en-US" dirty="0"/>
              <a:t>Suppose the backpack has capacity </a:t>
            </a:r>
            <a:r>
              <a:rPr lang="en-US" i="1" dirty="0"/>
              <a:t>W</a:t>
            </a:r>
            <a:r>
              <a:rPr lang="en-US" dirty="0"/>
              <a:t>, and there are n items.</a:t>
            </a:r>
            <a:endParaRPr lang="en-US" dirty="0"/>
          </a:p>
          <a:p>
            <a:pPr lvl="1"/>
            <a:r>
              <a:rPr lang="en-US" dirty="0"/>
              <a:t>Consider the most valuable backpack of weight </a:t>
            </a:r>
            <a:r>
              <a:rPr lang="en-US" i="1" dirty="0"/>
              <a:t>W</a:t>
            </a:r>
            <a:r>
              <a:rPr lang="en-US" dirty="0"/>
              <a:t>.</a:t>
            </a:r>
            <a:endParaRPr lang="en-US" dirty="0"/>
          </a:p>
          <a:p>
            <a:pPr lvl="1"/>
            <a:r>
              <a:rPr lang="en-US" dirty="0"/>
              <a:t>If we remove weight </a:t>
            </a:r>
            <a:r>
              <a:rPr lang="en-US" i="1" dirty="0" err="1"/>
              <a:t>w</a:t>
            </a:r>
            <a:r>
              <a:rPr lang="en-US" i="1" baseline="-25000" dirty="0" err="1"/>
              <a:t>k</a:t>
            </a:r>
            <a:r>
              <a:rPr lang="en-US" dirty="0"/>
              <a:t> of item </a:t>
            </a:r>
            <a:r>
              <a:rPr lang="en-US" i="1" dirty="0"/>
              <a:t>k</a:t>
            </a:r>
            <a:r>
              <a:rPr lang="en-US" dirty="0"/>
              <a:t>, the remaining load must contain the optimal solution to a backpack of weight </a:t>
            </a:r>
            <a:r>
              <a:rPr lang="en-US" i="1" dirty="0"/>
              <a:t>W-</a:t>
            </a:r>
            <a:r>
              <a:rPr lang="en-US" i="1" dirty="0" err="1"/>
              <a:t>w</a:t>
            </a:r>
            <a:r>
              <a:rPr lang="en-US" i="1" baseline="-25000" dirty="0" err="1"/>
              <a:t>k</a:t>
            </a:r>
            <a:r>
              <a:rPr lang="en-US" dirty="0"/>
              <a:t>, with all of the </a:t>
            </a:r>
            <a:r>
              <a:rPr lang="en-US" i="1" dirty="0"/>
              <a:t>n</a:t>
            </a:r>
            <a:r>
              <a:rPr lang="en-US" dirty="0"/>
              <a:t>-1 other items available and the weight </a:t>
            </a:r>
            <a:r>
              <a:rPr lang="en-US" i="1" dirty="0"/>
              <a:t>W-w</a:t>
            </a:r>
            <a:r>
              <a:rPr lang="en-US" i="1" baseline="-25000" dirty="0"/>
              <a:t>k</a:t>
            </a:r>
            <a:r>
              <a:rPr lang="en-US" dirty="0"/>
              <a:t>.  </a:t>
            </a:r>
            <a:endParaRPr lang="en-US" dirty="0"/>
          </a:p>
          <a:p>
            <a:pPr lvl="1"/>
            <a:r>
              <a:rPr lang="en-US" dirty="0"/>
              <a:t>If not, the original load was not optimal.</a:t>
            </a: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4692600" y="934200"/>
            <a:ext cx="4115880" cy="302400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410"/>
    </mc:Choice>
    <mc:Fallback>
      <p:transition spd="slow" advTm="534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Huffman Encoding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simple compression system</a:t>
            </a:r>
            <a:endParaRPr lang="en-US" dirty="0"/>
          </a:p>
          <a:p>
            <a:pPr lvl="1"/>
            <a:r>
              <a:rPr lang="en-US" dirty="0"/>
              <a:t>Used in JPEG and MP3, but we illustrate with text.</a:t>
            </a:r>
            <a:endParaRPr lang="en-US" dirty="0"/>
          </a:p>
          <a:p>
            <a:r>
              <a:rPr lang="en-US" dirty="0"/>
              <a:t>Idea:  Variable-length encoding</a:t>
            </a:r>
            <a:endParaRPr lang="en-US" dirty="0"/>
          </a:p>
          <a:p>
            <a:pPr lvl="1"/>
            <a:r>
              <a:rPr lang="en-US" dirty="0"/>
              <a:t>Encode common patterns with fewer bits, and uncommon patterns with more bits.  </a:t>
            </a:r>
            <a:endParaRPr lang="en-US" dirty="0"/>
          </a:p>
          <a:p>
            <a:r>
              <a:rPr lang="en-US" dirty="0"/>
              <a:t>Code must be </a:t>
            </a:r>
            <a:r>
              <a:rPr lang="en-US" i="1" dirty="0"/>
              <a:t>prefix-free</a:t>
            </a:r>
            <a:r>
              <a:rPr lang="en-US" dirty="0"/>
              <a:t>:</a:t>
            </a:r>
            <a:endParaRPr lang="en-US" dirty="0"/>
          </a:p>
          <a:p>
            <a:pPr lvl="1"/>
            <a:r>
              <a:rPr lang="en-US" dirty="0"/>
              <a:t>No </a:t>
            </a:r>
            <a:r>
              <a:rPr lang="en-US" dirty="0" err="1"/>
              <a:t>codeword</a:t>
            </a:r>
            <a:r>
              <a:rPr lang="en-US" dirty="0"/>
              <a:t> can be the beginning of another </a:t>
            </a:r>
            <a:r>
              <a:rPr lang="en-US" dirty="0" err="1"/>
              <a:t>codeword</a:t>
            </a:r>
            <a:endParaRPr lang="en-US" dirty="0"/>
          </a:p>
          <a:p>
            <a:pPr lvl="1"/>
            <a:r>
              <a:rPr lang="en-US" dirty="0"/>
              <a:t>So in decoding, whenever you find a </a:t>
            </a:r>
            <a:r>
              <a:rPr lang="en-US" dirty="0" err="1"/>
              <a:t>codeword</a:t>
            </a:r>
            <a:r>
              <a:rPr lang="en-US" dirty="0"/>
              <a:t>, you can spit out a character and start over looking for the next word.</a:t>
            </a:r>
            <a:endParaRPr lang="en-US" dirty="0"/>
          </a:p>
        </p:txBody>
      </p:sp>
      <p:sp>
        <p:nvSpPr>
          <p:cNvPr id="5" name="Ink 4"/>
          <p:cNvSpPr/>
          <p:nvPr/>
        </p:nvSpPr>
        <p:spPr bwMode="auto">
          <a:xfrm>
            <a:off x="2292480" y="996480"/>
            <a:ext cx="6162120" cy="311652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810"/>
    </mc:Choice>
    <mc:Fallback>
      <p:transition spd="slow" advTm="120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6184</Words>
  <Application>WPS Presentation</Application>
  <PresentationFormat>On-screen Show (4:3)</PresentationFormat>
  <Paragraphs>141</Paragraphs>
  <Slides>18</Slides>
  <Notes>10</Notes>
  <HiddenSlides>0</HiddenSlides>
  <MMClips>36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Arial</vt:lpstr>
      <vt:lpstr>SimSun</vt:lpstr>
      <vt:lpstr>Wingdings</vt:lpstr>
      <vt:lpstr>Calibri</vt:lpstr>
      <vt:lpstr>Microsoft YaHei</vt:lpstr>
      <vt:lpstr>Arial Unicode MS</vt:lpstr>
      <vt:lpstr>Symbol</vt:lpstr>
      <vt:lpstr>Courier New</vt:lpstr>
      <vt:lpstr>Symbol</vt:lpstr>
      <vt:lpstr>Office Theme</vt:lpstr>
      <vt:lpstr>Knapsack Problem</vt:lpstr>
      <vt:lpstr>Fractional Knapsack problem</vt:lpstr>
      <vt:lpstr>0-1 Knapsack Problem</vt:lpstr>
      <vt:lpstr>0-1 Knapsack with Repetition</vt:lpstr>
      <vt:lpstr>Knapsack again</vt:lpstr>
      <vt:lpstr>Fractional Knapsack Problem</vt:lpstr>
      <vt:lpstr>Fractional Knapsack:  Greedy Choice</vt:lpstr>
      <vt:lpstr>Fractional Knapsack:  Optimal Substructure</vt:lpstr>
      <vt:lpstr>Huffman Encoding</vt:lpstr>
      <vt:lpstr>Prefix-free Code and Full Binary Tree</vt:lpstr>
      <vt:lpstr>Building the Huffman Tree</vt:lpstr>
      <vt:lpstr>Building a Huffman Tree in Action</vt:lpstr>
      <vt:lpstr>Huffman-building Pseudocode</vt:lpstr>
      <vt:lpstr>Huffman Code</vt:lpstr>
      <vt:lpstr>Huffman Code – Greedy Choice Property</vt:lpstr>
      <vt:lpstr>Huffman Greedy Choice Proof Idea</vt:lpstr>
      <vt:lpstr>Huffman Codes – Optimal Substructure</vt:lpstr>
      <vt:lpstr>Optimal Substructure Proof idea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102</cp:revision>
  <cp:lastPrinted>2018-02-01T13:56:00Z</cp:lastPrinted>
  <dcterms:created xsi:type="dcterms:W3CDTF">2015-02-02T20:26:00Z</dcterms:created>
  <dcterms:modified xsi:type="dcterms:W3CDTF">2021-05-07T03:36:57Z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